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8" r:id="rId2"/>
    <p:sldId id="259" r:id="rId3"/>
    <p:sldId id="272" r:id="rId4"/>
    <p:sldId id="261" r:id="rId5"/>
    <p:sldId id="470" r:id="rId6"/>
    <p:sldId id="469" r:id="rId7"/>
    <p:sldId id="269" r:id="rId8"/>
    <p:sldId id="274" r:id="rId9"/>
    <p:sldId id="474" r:id="rId10"/>
    <p:sldId id="495" r:id="rId11"/>
    <p:sldId id="504" r:id="rId12"/>
    <p:sldId id="483" r:id="rId13"/>
    <p:sldId id="462" r:id="rId14"/>
    <p:sldId id="481" r:id="rId15"/>
    <p:sldId id="500" r:id="rId16"/>
    <p:sldId id="502" r:id="rId17"/>
    <p:sldId id="282" r:id="rId18"/>
    <p:sldId id="496" r:id="rId19"/>
    <p:sldId id="487" r:id="rId20"/>
    <p:sldId id="486" r:id="rId21"/>
    <p:sldId id="491" r:id="rId22"/>
    <p:sldId id="503" r:id="rId23"/>
    <p:sldId id="501" r:id="rId24"/>
    <p:sldId id="497" r:id="rId25"/>
    <p:sldId id="498" r:id="rId26"/>
    <p:sldId id="275" r:id="rId27"/>
    <p:sldId id="477" r:id="rId28"/>
    <p:sldId id="476" r:id="rId29"/>
    <p:sldId id="478" r:id="rId30"/>
    <p:sldId id="276" r:id="rId31"/>
    <p:sldId id="484" r:id="rId32"/>
    <p:sldId id="492" r:id="rId33"/>
    <p:sldId id="493" r:id="rId34"/>
    <p:sldId id="499" r:id="rId35"/>
    <p:sldId id="485" r:id="rId3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4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A22D0E-D27A-5E57-50B6-1FC7277A5258}" v="139" dt="2025-05-20T22:54:42.801"/>
    <p1510:client id="{62024F21-2B43-AA3F-5D50-79BFA61F3BA4}" v="63" dt="2025-05-20T17:04:13.615"/>
    <p1510:client id="{A0AEFB61-6306-4837-812D-294AA2BB7C5A}" v="214" dt="2025-05-21T08:56:33.481"/>
    <p1510:client id="{B34D3131-A53B-619F-B168-7FEB36263E4C}" v="972" dt="2025-05-20T19:29:25.232"/>
    <p1510:client id="{BB2617FE-47D7-9E39-1CD0-77E5E9BBD826}" v="116" dt="2025-05-21T03:53:16.0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45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BA985-CEAD-4624-8968-0C59C6A5DD63}" type="datetimeFigureOut">
              <a:rPr lang="fr-FR" smtClean="0"/>
              <a:t>21/05/2025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C7073-D8AC-4EF6-9046-0DC63C3FA8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596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fr-FR" i="1"/>
              <a:t>Méthode QQOQCCP:</a:t>
            </a:r>
          </a:p>
          <a:p>
            <a:pPr algn="just"/>
            <a:endParaRPr lang="fr-FR" i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F9B8E-874B-4DD3-9A7C-A15402F53E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EC7073-D8AC-4EF6-9046-0DC63C3FA8DF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8604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979AA-4982-12B9-82F0-6C88690B9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6E45BB-8C8D-4C76-94DA-F4C01CE20C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F749DF-3525-7477-90EE-DB2EE62951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fr-FR" i="1"/>
              <a:t>Méthode QQOQCCP:</a:t>
            </a:r>
          </a:p>
          <a:p>
            <a:pPr algn="just"/>
            <a:endParaRPr lang="fr-FR" i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28B75-4979-98AD-7C11-C9A980BE3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F9B8E-874B-4DD3-9A7C-A15402F53E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23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380985" indent="-190492">
              <a:buFont typeface="Arial" pitchFamily="34" charset="0"/>
              <a:buChar char="–"/>
              <a:defRPr/>
            </a:lvl4pPr>
            <a:lvl5pPr marL="571477" indent="-190492">
              <a:buFont typeface="Arial" pitchFamily="34" charset="0"/>
              <a:buChar char="–"/>
              <a:defRPr/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499"/>
            <a:ext cx="11049000" cy="4267730"/>
          </a:xfrm>
        </p:spPr>
        <p:txBody>
          <a:bodyPr numCol="2" spcCol="457200">
            <a:normAutofit/>
          </a:bodyPr>
          <a:lstStyle>
            <a:lvl1pPr marL="380985" indent="-380985">
              <a:spcBef>
                <a:spcPts val="750"/>
              </a:spcBef>
              <a:buFont typeface="+mj-lt"/>
              <a:buAutoNum type="arabicPeriod"/>
              <a:tabLst>
                <a:tab pos="5280872" algn="r"/>
              </a:tabLst>
              <a:defRPr sz="1667"/>
            </a:lvl1pPr>
            <a:lvl2pPr marL="57147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2pPr>
            <a:lvl3pPr marL="761970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3pPr>
            <a:lvl4pPr marL="952462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4pPr>
            <a:lvl5pPr marL="114295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5pPr>
            <a:lvl6pPr marL="133344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6pPr>
            <a:lvl7pPr marL="1523939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7pPr>
            <a:lvl8pPr marL="1714431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8pPr>
            <a:lvl9pPr marL="190492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714499"/>
            <a:ext cx="5334000" cy="4267730"/>
          </a:xfrm>
          <a:noFill/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 marL="380985" indent="-190492">
              <a:buFont typeface="Arial" pitchFamily="34" charset="0"/>
              <a:buChar char="–"/>
              <a:defRPr sz="1667"/>
            </a:lvl4pPr>
            <a:lvl5pPr marL="571477" indent="-190492">
              <a:buFont typeface="Arial" pitchFamily="34" charset="0"/>
              <a:buChar char="–"/>
              <a:defRPr sz="1667"/>
            </a:lvl5pPr>
            <a:lvl6pPr marL="761970" indent="-190492">
              <a:buFont typeface="Arial" pitchFamily="34" charset="0"/>
              <a:buChar char="–"/>
              <a:defRPr sz="1667" baseline="0"/>
            </a:lvl6pPr>
            <a:lvl7pPr marL="952462" indent="-190492">
              <a:buFont typeface="Arial" pitchFamily="34" charset="0"/>
              <a:buChar char="–"/>
              <a:defRPr sz="1667" baseline="0"/>
            </a:lvl7pPr>
            <a:lvl8pPr marL="1142954" indent="-190492">
              <a:buFont typeface="Arial" pitchFamily="34" charset="0"/>
              <a:buChar char="–"/>
              <a:defRPr sz="1667" baseline="0"/>
            </a:lvl8pPr>
            <a:lvl9pPr marL="1333447" indent="-190492">
              <a:buFont typeface="Arial" pitchFamily="34" charset="0"/>
              <a:buChar char="–"/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0" y="1714499"/>
            <a:ext cx="5334000" cy="4267728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333" b="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1500" y="533136"/>
            <a:ext cx="5334000" cy="1181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May 21, 2025</a:t>
            </a:fld>
            <a:endParaRPr lang="en-US" sz="917" b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‹N°›</a:t>
            </a:fld>
            <a:endParaRPr lang="en-US" sz="917" b="1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476500" y="6317033"/>
            <a:ext cx="3429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tabLst/>
            </a:pPr>
            <a:r>
              <a:rPr lang="en-US" sz="917"/>
              <a:t>ES.CDG © 2024.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571500" y="1714499"/>
            <a:ext cx="5334000" cy="42677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9B29536-11B1-41F6-8B0C-95FCF6E49C42}"/>
              </a:ext>
            </a:extLst>
          </p:cNvPr>
          <p:cNvSpPr txBox="1"/>
          <p:nvPr userDrawn="1"/>
        </p:nvSpPr>
        <p:spPr>
          <a:xfrm>
            <a:off x="3924301" y="6556772"/>
            <a:ext cx="1962149" cy="194990"/>
          </a:xfrm>
          <a:prstGeom prst="rect">
            <a:avLst/>
          </a:prstGeom>
          <a:noFill/>
        </p:spPr>
        <p:txBody>
          <a:bodyPr wrap="square" rIns="0">
            <a:spAutoFit/>
          </a:bodyPr>
          <a:lstStyle/>
          <a:p>
            <a:pPr algn="r"/>
            <a:r>
              <a:rPr lang="en-US" sz="667"/>
              <a:t>Low Sensitivity — ES.CDG Internal Use Only</a:t>
            </a:r>
          </a:p>
        </p:txBody>
      </p:sp>
      <p:pic>
        <p:nvPicPr>
          <p:cNvPr id="2" name="Picture 1" descr="A black and purple text&#10;&#10;Description automatically generated">
            <a:extLst>
              <a:ext uri="{FF2B5EF4-FFF2-40B4-BE49-F238E27FC236}">
                <a16:creationId xmlns:a16="http://schemas.microsoft.com/office/drawing/2014/main" id="{0C48D9C9-5C92-D252-32C6-90574F8B50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5209" y="6236800"/>
            <a:ext cx="1733548" cy="48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E9674C93-8917-27E9-671A-08D7496E0F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553" y="2312458"/>
            <a:ext cx="4795573" cy="3070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urple Tab Shape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: Single Corner Rounded 43">
            <a:extLst>
              <a:ext uri="{FF2B5EF4-FFF2-40B4-BE49-F238E27FC236}">
                <a16:creationId xmlns:a16="http://schemas.microsoft.com/office/drawing/2014/main" id="{2C9C6690-9226-4F0C-A542-C330AFCC2AF3}"/>
              </a:ext>
            </a:extLst>
          </p:cNvPr>
          <p:cNvSpPr/>
          <p:nvPr userDrawn="1"/>
        </p:nvSpPr>
        <p:spPr>
          <a:xfrm>
            <a:off x="571500" y="1714500"/>
            <a:ext cx="9334500" cy="2667000"/>
          </a:xfrm>
          <a:prstGeom prst="round1Rect">
            <a:avLst>
              <a:gd name="adj" fmla="val 28348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itle 1">
            <a:extLst>
              <a:ext uri="{FF2B5EF4-FFF2-40B4-BE49-F238E27FC236}">
                <a16:creationId xmlns:a16="http://schemas.microsoft.com/office/drawing/2014/main" id="{32FF021F-9D63-4AEC-B29B-F9D3753BE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3666" y="1714501"/>
            <a:ext cx="8276167" cy="2650906"/>
          </a:xfrm>
        </p:spPr>
        <p:txBody>
          <a:bodyPr anchor="ctr" anchorCtr="0">
            <a:noAutofit/>
          </a:bodyPr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D9BF61BC-E8BB-4C55-B47E-8C398FC20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666" y="4732251"/>
            <a:ext cx="8276166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rgbClr val="63666F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" name="Picture 2" descr="A black and purple text&#10;&#10;Description automatically generated">
            <a:extLst>
              <a:ext uri="{FF2B5EF4-FFF2-40B4-BE49-F238E27FC236}">
                <a16:creationId xmlns:a16="http://schemas.microsoft.com/office/drawing/2014/main" id="{FAD2E675-7F9B-F1A9-E656-C74C0344BF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078" y="346906"/>
            <a:ext cx="2697892" cy="747639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F42526A0-0AF2-6B88-182F-D398129DC1C7}"/>
              </a:ext>
            </a:extLst>
          </p:cNvPr>
          <p:cNvSpPr txBox="1">
            <a:spLocks/>
          </p:cNvSpPr>
          <p:nvPr userDrawn="1"/>
        </p:nvSpPr>
        <p:spPr>
          <a:xfrm>
            <a:off x="571483" y="6359868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17">
                <a:solidFill>
                  <a:schemeClr val="tx1"/>
                </a:solidFill>
              </a:rPr>
              <a:t>ES.CDG © 2024 All rights reserved.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D979AA-5E7D-1200-46F7-051F20C47A54}"/>
              </a:ext>
            </a:extLst>
          </p:cNvPr>
          <p:cNvSpPr txBox="1"/>
          <p:nvPr userDrawn="1"/>
        </p:nvSpPr>
        <p:spPr>
          <a:xfrm>
            <a:off x="574146" y="6623070"/>
            <a:ext cx="1962149" cy="10259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667"/>
              <a:t>Low Sensitivity — ES.CDG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95116378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eliver Excellenc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6B86D8E4-D42C-4BA4-8C3D-EE6E0354EA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81" y="0"/>
            <a:ext cx="12189038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itle 1">
            <a:extLst>
              <a:ext uri="{FF2B5EF4-FFF2-40B4-BE49-F238E27FC236}">
                <a16:creationId xmlns:a16="http://schemas.microsoft.com/office/drawing/2014/main" id="{0131F459-E553-4CE6-92F0-91E2F09BA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3668" y="2317750"/>
            <a:ext cx="4048605" cy="2120900"/>
          </a:xfrm>
        </p:spPr>
        <p:txBody>
          <a:bodyPr anchor="ctr" anchorCtr="0">
            <a:noAutofit/>
          </a:bodyPr>
          <a:lstStyle>
            <a:lvl1pPr>
              <a:defRPr sz="36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00FE735E-E3CF-4086-AF37-051864E15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668" y="4578350"/>
            <a:ext cx="4048605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C589DB86-4B07-4158-9A0E-2A50E747053D}"/>
              </a:ext>
            </a:extLst>
          </p:cNvPr>
          <p:cNvSpPr txBox="1">
            <a:spLocks/>
          </p:cNvSpPr>
          <p:nvPr userDrawn="1"/>
        </p:nvSpPr>
        <p:spPr>
          <a:xfrm>
            <a:off x="571483" y="6359868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17">
                <a:solidFill>
                  <a:schemeClr val="tx1"/>
                </a:solidFill>
              </a:rPr>
              <a:t>ES.CDG © 2024 All rights reserved.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F78372-D871-44A0-B3CE-84DD3DA566E6}"/>
              </a:ext>
            </a:extLst>
          </p:cNvPr>
          <p:cNvSpPr txBox="1"/>
          <p:nvPr userDrawn="1"/>
        </p:nvSpPr>
        <p:spPr>
          <a:xfrm>
            <a:off x="574146" y="6623070"/>
            <a:ext cx="1962149" cy="10259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667"/>
              <a:t>Low Sensitivity — ES.CDG Internal Use Only</a:t>
            </a:r>
          </a:p>
        </p:txBody>
      </p:sp>
      <p:pic>
        <p:nvPicPr>
          <p:cNvPr id="2" name="Picture 81">
            <a:extLst>
              <a:ext uri="{FF2B5EF4-FFF2-40B4-BE49-F238E27FC236}">
                <a16:creationId xmlns:a16="http://schemas.microsoft.com/office/drawing/2014/main" id="{0DD505F4-2D70-61CE-75EF-A4183BF861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5771" y="533136"/>
            <a:ext cx="743479" cy="599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A black and purple text&#10;&#10;Description automatically generated">
            <a:extLst>
              <a:ext uri="{FF2B5EF4-FFF2-40B4-BE49-F238E27FC236}">
                <a16:creationId xmlns:a16="http://schemas.microsoft.com/office/drawing/2014/main" id="{FEDABE09-3886-D630-C0ED-90624BBEB3A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078" y="346906"/>
            <a:ext cx="2697892" cy="74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7021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6673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71500" y="533136"/>
            <a:ext cx="11049000" cy="11813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571500" y="1714500"/>
            <a:ext cx="11048999" cy="426772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May 21, 2025</a:t>
            </a:fld>
            <a:endParaRPr lang="en-US" sz="917" b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‹N°›</a:t>
            </a:fld>
            <a:endParaRPr lang="en-US" sz="917" b="1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9006C2F-E117-4DA8-A47E-7E3201800B59}"/>
              </a:ext>
            </a:extLst>
          </p:cNvPr>
          <p:cNvSpPr txBox="1"/>
          <p:nvPr userDrawn="1"/>
        </p:nvSpPr>
        <p:spPr>
          <a:xfrm>
            <a:off x="5114926" y="6556772"/>
            <a:ext cx="1962149" cy="194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7"/>
              <a:t>Low Sensitivity — ES.CDG Internal Use Only</a:t>
            </a:r>
          </a:p>
        </p:txBody>
      </p:sp>
      <p:sp>
        <p:nvSpPr>
          <p:cNvPr id="48" name="Footer Placeholder 4">
            <a:extLst>
              <a:ext uri="{FF2B5EF4-FFF2-40B4-BE49-F238E27FC236}">
                <a16:creationId xmlns:a16="http://schemas.microsoft.com/office/drawing/2014/main" id="{2C9D5989-0D75-4B44-A346-E7EBBCC5A774}"/>
              </a:ext>
            </a:extLst>
          </p:cNvPr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/>
              <a:t>ES.CDG © 2024 All rights reserved.</a:t>
            </a:r>
          </a:p>
        </p:txBody>
      </p:sp>
      <p:pic>
        <p:nvPicPr>
          <p:cNvPr id="6" name="Picture 5" descr="A black and purple text&#10;&#10;Description automatically generated">
            <a:extLst>
              <a:ext uri="{FF2B5EF4-FFF2-40B4-BE49-F238E27FC236}">
                <a16:creationId xmlns:a16="http://schemas.microsoft.com/office/drawing/2014/main" id="{91492608-716D-6D13-6237-65835B71311C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415209" y="6236800"/>
            <a:ext cx="1733548" cy="48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52" r:id="rId3"/>
    <p:sldLayoutId id="2147483662" r:id="rId4"/>
    <p:sldLayoutId id="2147483667" r:id="rId5"/>
    <p:sldLayoutId id="2147483834" r:id="rId6"/>
    <p:sldLayoutId id="2147483830" r:id="rId7"/>
    <p:sldLayoutId id="2147483835" r:id="rId8"/>
  </p:sldLayoutIdLst>
  <p:transition spd="slow">
    <p:push dir="u"/>
  </p:transition>
  <p:hf sldNum="0" hdr="0" ftr="0" dt="0"/>
  <p:txStyles>
    <p:titleStyle>
      <a:lvl1pPr marL="0" algn="l" defTabSz="1463040" rtl="0" eaLnBrk="1" latinLnBrk="0" hangingPunct="1">
        <a:lnSpc>
          <a:spcPct val="85000"/>
        </a:lnSpc>
        <a:spcBef>
          <a:spcPct val="0"/>
        </a:spcBef>
        <a:buNone/>
        <a:defRPr lang="en-US" sz="3600" b="1" kern="1200" dirty="0">
          <a:solidFill>
            <a:srgbClr val="658D26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6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2520" userDrawn="1">
          <p15:clr>
            <a:srgbClr val="F26B43"/>
          </p15:clr>
        </p15:guide>
        <p15:guide id="5" pos="2760" userDrawn="1">
          <p15:clr>
            <a:srgbClr val="F26B43"/>
          </p15:clr>
        </p15:guide>
        <p15:guide id="6" pos="3720" userDrawn="1">
          <p15:clr>
            <a:srgbClr val="F26B43"/>
          </p15:clr>
        </p15:guide>
        <p15:guide id="7" pos="3960" userDrawn="1">
          <p15:clr>
            <a:srgbClr val="F26B43"/>
          </p15:clr>
        </p15:guide>
        <p15:guide id="8" pos="4920" userDrawn="1">
          <p15:clr>
            <a:srgbClr val="F26B43"/>
          </p15:clr>
        </p15:guide>
        <p15:guide id="9" pos="5160" userDrawn="1">
          <p15:clr>
            <a:srgbClr val="F26B43"/>
          </p15:clr>
        </p15:guide>
        <p15:guide id="10" pos="6240" userDrawn="1">
          <p15:clr>
            <a:srgbClr val="F26B43"/>
          </p15:clr>
        </p15:guide>
        <p15:guide id="11" pos="7320" userDrawn="1">
          <p15:clr>
            <a:srgbClr val="F26B43"/>
          </p15:clr>
        </p15:guide>
        <p15:guide id="12" orient="horz" pos="1080" userDrawn="1">
          <p15:clr>
            <a:srgbClr val="F26B43"/>
          </p15:clr>
        </p15:guide>
        <p15:guide id="13" orient="horz" pos="3768" userDrawn="1">
          <p15:clr>
            <a:srgbClr val="F26B43"/>
          </p15:clr>
        </p15:guide>
        <p15:guide id="14" orient="horz" pos="40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sv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73666" y="1714501"/>
            <a:ext cx="8659432" cy="2650906"/>
          </a:xfrm>
        </p:spPr>
        <p:txBody>
          <a:bodyPr/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800" kern="100" cap="all">
                <a:ln>
                  <a:noFill/>
                </a:ln>
                <a:solidFill>
                  <a:srgbClr val="FFFFFF"/>
                </a:solidFill>
                <a:effectLst/>
                <a:latin typeface="Aptos"/>
                <a:ea typeface="Aptos" panose="020B0004020202020204" pitchFamily="34" charset="0"/>
                <a:cs typeface="Times New Roman"/>
              </a:rPr>
              <a:t>Analyse des Compétences en </a:t>
            </a:r>
            <a:r>
              <a:rPr lang="fr-FR" sz="4800" kern="100" cap="all">
                <a:solidFill>
                  <a:schemeClr val="accent5">
                    <a:lumMod val="76000"/>
                  </a:schemeClr>
                </a:solidFill>
                <a:latin typeface="Aptos"/>
                <a:cs typeface="Times New Roman"/>
              </a:rPr>
              <a:t>Data</a:t>
            </a:r>
            <a:r>
              <a:rPr lang="fr-FR" sz="4800" kern="100" cap="all">
                <a:ln>
                  <a:noFill/>
                </a:ln>
                <a:solidFill>
                  <a:srgbClr val="FFFFFF"/>
                </a:solidFill>
                <a:effectLst/>
                <a:latin typeface="Aptos"/>
                <a:ea typeface="Aptos" panose="020B0004020202020204" pitchFamily="34" charset="0"/>
                <a:cs typeface="Times New Roman"/>
              </a:rPr>
              <a:t> et </a:t>
            </a:r>
            <a:r>
              <a:rPr lang="fr-FR" sz="4800" kern="100" cap="all">
                <a:ln>
                  <a:noFill/>
                </a:ln>
                <a:solidFill>
                  <a:schemeClr val="accent5">
                    <a:lumMod val="76000"/>
                  </a:schemeClr>
                </a:solidFill>
                <a:effectLst/>
                <a:latin typeface="Aptos"/>
                <a:ea typeface="Aptos" panose="020B0004020202020204" pitchFamily="34" charset="0"/>
                <a:cs typeface="Times New Roman"/>
              </a:rPr>
              <a:t>IA</a:t>
            </a:r>
            <a:r>
              <a:rPr lang="fr-FR" sz="4800" kern="100" cap="all">
                <a:ln>
                  <a:noFill/>
                </a:ln>
                <a:solidFill>
                  <a:srgbClr val="FFFFFF"/>
                </a:solidFill>
                <a:effectLst/>
                <a:latin typeface="Aptos"/>
                <a:ea typeface="Aptos" panose="020B0004020202020204" pitchFamily="34" charset="0"/>
                <a:cs typeface="Times New Roman"/>
              </a:rPr>
              <a:t> via Les médias sociaux </a:t>
            </a:r>
            <a:endParaRPr lang="en-US" sz="4800">
              <a:latin typeface="Aptos"/>
              <a:cs typeface="Times New Roman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73666" y="4732251"/>
            <a:ext cx="8999674" cy="762000"/>
          </a:xfrm>
        </p:spPr>
        <p:txBody>
          <a:bodyPr/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État des lieux et projections futures :</a:t>
            </a:r>
          </a:p>
          <a:p>
            <a:r>
              <a:rPr lang="fr-FR"/>
              <a:t>Une approche Big Data pour anticiper l’évolution des métiers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7449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AF012-3338-E5A2-CC7B-40E754A7C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5F60C5-AEC4-DDA0-02D6-4425EC9AA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87" y="6008"/>
            <a:ext cx="12183066" cy="6129401"/>
          </a:xfrm>
        </p:spPr>
      </p:pic>
    </p:spTree>
    <p:extLst>
      <p:ext uri="{BB962C8B-B14F-4D97-AF65-F5344CB8AC3E}">
        <p14:creationId xmlns:p14="http://schemas.microsoft.com/office/powerpoint/2010/main" val="305320832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Une image contenant texte, capture d’écran, diagramme, Parallèle">
            <a:extLst>
              <a:ext uri="{FF2B5EF4-FFF2-40B4-BE49-F238E27FC236}">
                <a16:creationId xmlns:a16="http://schemas.microsoft.com/office/drawing/2014/main" id="{A136DCD7-712F-E2BA-2CCF-E7930129D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309" y="151683"/>
            <a:ext cx="11770178" cy="5836821"/>
          </a:xfrm>
        </p:spPr>
      </p:pic>
    </p:spTree>
    <p:extLst>
      <p:ext uri="{BB962C8B-B14F-4D97-AF65-F5344CB8AC3E}">
        <p14:creationId xmlns:p14="http://schemas.microsoft.com/office/powerpoint/2010/main" val="423620656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527B1-1500-6C55-F8A3-7D8478B13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F74F01DA-C3B8-A231-9BC0-811051D4B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" y="4563"/>
            <a:ext cx="12202438" cy="607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7378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096E23-347B-1FA2-5C6B-539C117C5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AF3476-458C-05B7-7C29-81B93D42C3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cs typeface="Arial"/>
              </a:rPr>
              <a:t>Etat d'avancement du projet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0F83225-5ADB-7F32-211C-FE6BF47A0E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53907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7EF83BDD-45F7-6D78-BD63-A4D3C379E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81"/>
            <a:ext cx="12202436" cy="623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1916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9AE96-561B-D2F6-9339-F938CEF4E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109490-F429-0FF4-37AB-7CA168424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990" y="1714501"/>
            <a:ext cx="8276167" cy="2650906"/>
          </a:xfrm>
        </p:spPr>
        <p:txBody>
          <a:bodyPr/>
          <a:lstStyle/>
          <a:p>
            <a:r>
              <a:rPr lang="fr-FR">
                <a:solidFill>
                  <a:srgbClr val="FFFFFF"/>
                </a:solidFill>
                <a:cs typeface="Arial"/>
              </a:rPr>
              <a:t>Processus de collecte des données</a:t>
            </a:r>
          </a:p>
          <a:p>
            <a:endParaRPr lang="fr-FR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328652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14D6F-E90E-53A2-8195-CD809B9FF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76FA04E-C910-991E-6F9F-CE5BE3E8D0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56" b="7596"/>
          <a:stretch/>
        </p:blipFill>
        <p:spPr bwMode="auto">
          <a:xfrm>
            <a:off x="93735" y="1480345"/>
            <a:ext cx="4687826" cy="2636417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9" name="Image 8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9F9E2F58-929F-A04D-AC24-69AAD9C21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459" y="556331"/>
            <a:ext cx="7413905" cy="484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4060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B7FCA-ED5D-391F-DBB7-2B3F77F49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C85F68-7BC1-F24F-45C4-51E25B702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6"/>
            <a:ext cx="11049000" cy="1181363"/>
          </a:xfrm>
        </p:spPr>
        <p:txBody>
          <a:bodyPr anchor="t">
            <a:normAutofit/>
          </a:bodyPr>
          <a:lstStyle/>
          <a:p>
            <a:r>
              <a:rPr lang="fr-FR">
                <a:cs typeface="Arial"/>
              </a:rPr>
              <a:t>Processus de collecte des données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4EDE677-12F5-E12A-5837-4F0FF8455E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56" b="7596"/>
          <a:stretch/>
        </p:blipFill>
        <p:spPr bwMode="auto">
          <a:xfrm>
            <a:off x="318589" y="1118085"/>
            <a:ext cx="5449825" cy="307362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55F39A52-7E34-FC72-8823-D9E3E3F358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15" b="6441"/>
          <a:stretch/>
        </p:blipFill>
        <p:spPr bwMode="auto">
          <a:xfrm>
            <a:off x="3732973" y="3167273"/>
            <a:ext cx="4608025" cy="316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41038FF-489E-8969-6932-4A440048F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43" b="7762"/>
          <a:stretch/>
        </p:blipFill>
        <p:spPr bwMode="auto">
          <a:xfrm>
            <a:off x="6316082" y="833426"/>
            <a:ext cx="5992707" cy="336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51389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4CC0F-B2C7-92F2-C96E-4EC42B145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DBDBD6-70D9-7AB2-9A08-6EFA5CFE7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990" y="1714501"/>
            <a:ext cx="8276167" cy="2650906"/>
          </a:xfrm>
        </p:spPr>
        <p:txBody>
          <a:bodyPr/>
          <a:lstStyle/>
          <a:p>
            <a:r>
              <a:rPr lang="fr-FR">
                <a:solidFill>
                  <a:srgbClr val="FFFFFF"/>
                </a:solidFill>
                <a:latin typeface="Arial"/>
                <a:cs typeface="Arial"/>
              </a:rPr>
              <a:t>Traitement et Enrichissement des Données 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531154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AB759804-8BEF-474F-57F4-6F94CB328E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6" b="10749"/>
          <a:stretch/>
        </p:blipFill>
        <p:spPr bwMode="auto">
          <a:xfrm>
            <a:off x="77821" y="1067651"/>
            <a:ext cx="6096000" cy="4107181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9BB599-8E04-77BC-E273-9B03421F7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88" b="8036"/>
          <a:stretch/>
        </p:blipFill>
        <p:spPr bwMode="auto">
          <a:xfrm>
            <a:off x="6173821" y="1269094"/>
            <a:ext cx="5369989" cy="370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84747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Agenda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FF01DB6-FFA0-4F5E-AA4F-188CAB3D14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478716"/>
              </p:ext>
            </p:extLst>
          </p:nvPr>
        </p:nvGraphicFramePr>
        <p:xfrm>
          <a:off x="571500" y="1332444"/>
          <a:ext cx="11247606" cy="4844622"/>
        </p:xfrm>
        <a:graphic>
          <a:graphicData uri="http://schemas.openxmlformats.org/drawingml/2006/table">
            <a:tbl>
              <a:tblPr firstRow="1" bandRow="1"/>
              <a:tblGrid>
                <a:gridCol w="7870784">
                  <a:extLst>
                    <a:ext uri="{9D8B030D-6E8A-4147-A177-3AD203B41FA5}">
                      <a16:colId xmlns:a16="http://schemas.microsoft.com/office/drawing/2014/main" val="366164871"/>
                    </a:ext>
                  </a:extLst>
                </a:gridCol>
                <a:gridCol w="3376822">
                  <a:extLst>
                    <a:ext uri="{9D8B030D-6E8A-4147-A177-3AD203B41FA5}">
                      <a16:colId xmlns:a16="http://schemas.microsoft.com/office/drawing/2014/main" val="3793889646"/>
                    </a:ext>
                  </a:extLst>
                </a:gridCol>
              </a:tblGrid>
              <a:tr h="807437">
                <a:tc>
                  <a:txBody>
                    <a:bodyPr/>
                    <a:lstStyle/>
                    <a:p>
                      <a:pPr marL="0" marR="0" lvl="0" indent="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err="1">
                          <a:solidFill>
                            <a:schemeClr val="accent1"/>
                          </a:solidFill>
                        </a:rPr>
                        <a:t>Sujet</a:t>
                      </a:r>
                      <a:endParaRPr lang="en-US" sz="2000" b="1">
                        <a:solidFill>
                          <a:schemeClr val="accent1"/>
                        </a:solidFill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err="1">
                          <a:solidFill>
                            <a:schemeClr val="accent1"/>
                          </a:solidFill>
                        </a:rPr>
                        <a:t>Présentateur</a:t>
                      </a:r>
                      <a:endParaRPr lang="en-US" sz="2000" b="1">
                        <a:solidFill>
                          <a:schemeClr val="accent1"/>
                        </a:solidFill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1600554"/>
                  </a:ext>
                </a:extLst>
              </a:tr>
              <a:tr h="807437">
                <a:tc>
                  <a:txBody>
                    <a:bodyPr/>
                    <a:lstStyle/>
                    <a:p>
                      <a:pPr marL="342900" marR="0" lvl="0" indent="-34290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2000" b="0" err="1">
                          <a:solidFill>
                            <a:schemeClr val="tx1"/>
                          </a:solidFill>
                        </a:rPr>
                        <a:t>Contexte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</a:rPr>
                        <a:t> et 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</a:rPr>
                        <a:t>Objectifs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  <a:p>
                      <a:pPr marL="342900" marR="0" lvl="0" indent="-34290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2000" b="0">
                          <a:solidFill>
                            <a:schemeClr val="tx1"/>
                          </a:solidFill>
                        </a:rPr>
                        <a:t>Recherche et Documentation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>
                          <a:solidFill>
                            <a:schemeClr val="tx1"/>
                          </a:solidFill>
                        </a:rPr>
                        <a:t>AZROUL Youness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2113994"/>
                  </a:ext>
                </a:extLst>
              </a:tr>
              <a:tr h="807437">
                <a:tc>
                  <a:txBody>
                    <a:bodyPr/>
                    <a:lstStyle/>
                    <a:p>
                      <a:pPr marL="342900" marR="0" lvl="0" indent="-34290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Planning </a:t>
                      </a: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prévisionnel</a:t>
                      </a: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et </a:t>
                      </a: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outils</a:t>
                      </a: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MOUSSAOUI </a:t>
                      </a:r>
                      <a:r>
                        <a:rPr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Ouassim</a:t>
                      </a:r>
                      <a:endParaRPr kumimoji="0" lang="en-US" sz="2000" b="0" i="0" u="none" strike="noStrike" kern="1200" cap="none" spc="0" normalizeH="0" baseline="0" noProof="0" err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722705"/>
                  </a:ext>
                </a:extLst>
              </a:tr>
              <a:tr h="807437">
                <a:tc>
                  <a:txBody>
                    <a:bodyPr/>
                    <a:lstStyle/>
                    <a:p>
                      <a:pPr marL="342900" marR="0" lvl="0" indent="-34290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État </a:t>
                      </a: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d’avancement</a:t>
                      </a: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KHALMADANI Souhail</a:t>
                      </a: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7437">
                <a:tc>
                  <a:txBody>
                    <a:bodyPr/>
                    <a:lstStyle/>
                    <a:p>
                      <a:pPr marL="342900" marR="0" lvl="0" indent="-34290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Résultats</a:t>
                      </a: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préliminaires</a:t>
                      </a: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pPr marL="342900" marR="0" lvl="0" indent="-34290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Prochaines</a:t>
                      </a: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étapes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ETTAKIFI </a:t>
                      </a:r>
                      <a:r>
                        <a:rPr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Houssam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75799442"/>
                  </a:ext>
                </a:extLst>
              </a:tr>
              <a:tr h="807437">
                <a:tc>
                  <a:txBody>
                    <a:bodyPr/>
                    <a:lstStyle/>
                    <a:p>
                      <a:pPr marL="0" marR="0" lvl="0" indent="0" algn="l" defTabSz="12191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5989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741706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94A7DD-CF16-304F-91C5-8ACB3D4F0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23" y="522193"/>
            <a:ext cx="6243784" cy="1394156"/>
          </a:xfrm>
        </p:spPr>
        <p:txBody>
          <a:bodyPr>
            <a:normAutofit fontScale="90000"/>
          </a:bodyPr>
          <a:lstStyle/>
          <a:p>
            <a:r>
              <a:rPr lang="fr-FR"/>
              <a:t>modèles IA utilisés pour traiter et enrichir les données d'offres d'emploi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F245764-0A4B-A9D8-7414-9969D9091F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2" b="11631"/>
          <a:stretch/>
        </p:blipFill>
        <p:spPr bwMode="auto">
          <a:xfrm>
            <a:off x="0" y="1993090"/>
            <a:ext cx="6718007" cy="345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2A76BCE-BD78-14E0-6F48-FD57D11AE4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" t="14752" r="-2098" b="7734"/>
          <a:stretch/>
        </p:blipFill>
        <p:spPr bwMode="auto">
          <a:xfrm>
            <a:off x="6498077" y="1511708"/>
            <a:ext cx="5892861" cy="422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0311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B4273-CBB4-6D52-62A6-F96417205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63B7800B-B5A1-A76D-CB63-FA0A16F45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3" t="17352" r="7735" b="10748"/>
          <a:stretch/>
        </p:blipFill>
        <p:spPr bwMode="auto">
          <a:xfrm>
            <a:off x="259328" y="241323"/>
            <a:ext cx="5596724" cy="2980799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EB4FB5-2C8D-0C56-07B2-5346B4CE9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88" b="8036"/>
          <a:stretch/>
        </p:blipFill>
        <p:spPr bwMode="auto">
          <a:xfrm>
            <a:off x="6454755" y="550591"/>
            <a:ext cx="5149174" cy="27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7DB7F167-B3FE-5371-29B4-A11D283085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2" b="11631"/>
          <a:stretch/>
        </p:blipFill>
        <p:spPr bwMode="auto">
          <a:xfrm>
            <a:off x="77822" y="3122580"/>
            <a:ext cx="6376933" cy="288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62172120-763F-52D9-1357-65B2B0D8C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" t="14752" r="-2098" b="7734"/>
          <a:stretch/>
        </p:blipFill>
        <p:spPr bwMode="auto">
          <a:xfrm>
            <a:off x="6585626" y="3429000"/>
            <a:ext cx="5149174" cy="2878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85345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29898C-0B90-315B-5CA9-4B2B850B4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148" y="297904"/>
            <a:ext cx="10892853" cy="2387600"/>
          </a:xfrm>
        </p:spPr>
        <p:txBody>
          <a:bodyPr/>
          <a:lstStyle/>
          <a:p>
            <a:pPr algn="l"/>
            <a:r>
              <a:rPr lang="fr-FR">
                <a:cs typeface="Arial"/>
              </a:rPr>
              <a:t>Stockage des données </a:t>
            </a:r>
            <a:r>
              <a:rPr lang="fr-FR" err="1">
                <a:cs typeface="Arial"/>
              </a:rPr>
              <a:t>collectees</a:t>
            </a:r>
            <a:endParaRPr lang="fr-FR" err="1"/>
          </a:p>
        </p:txBody>
      </p:sp>
      <p:pic>
        <p:nvPicPr>
          <p:cNvPr id="5" name="Picture 2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8B07092D-CA89-C6AF-B72E-F40C291DA6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43" b="7762"/>
          <a:stretch/>
        </p:blipFill>
        <p:spPr bwMode="auto">
          <a:xfrm>
            <a:off x="5441656" y="1920213"/>
            <a:ext cx="5992707" cy="336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16409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9CBD7-0863-67E9-96FE-3AFD6C805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8989D0-48CF-0FA0-E0F5-649AB8DF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990" y="1714501"/>
            <a:ext cx="8276167" cy="2650906"/>
          </a:xfrm>
        </p:spPr>
        <p:txBody>
          <a:bodyPr/>
          <a:lstStyle/>
          <a:p>
            <a:r>
              <a:rPr lang="fr-FR">
                <a:cs typeface="Arial"/>
              </a:rPr>
              <a:t>Migration du stockage </a:t>
            </a:r>
            <a:r>
              <a:rPr lang="fr-FR" err="1">
                <a:cs typeface="Arial"/>
              </a:rPr>
              <a:t>mongoDB</a:t>
            </a:r>
            <a:r>
              <a:rPr lang="fr-FR">
                <a:cs typeface="Arial"/>
              </a:rPr>
              <a:t> vers </a:t>
            </a:r>
            <a:r>
              <a:rPr lang="fr-FR" err="1">
                <a:cs typeface="Arial"/>
              </a:rPr>
              <a:t>MinIO</a:t>
            </a:r>
          </a:p>
        </p:txBody>
      </p:sp>
    </p:spTree>
    <p:extLst>
      <p:ext uri="{BB962C8B-B14F-4D97-AF65-F5344CB8AC3E}">
        <p14:creationId xmlns:p14="http://schemas.microsoft.com/office/powerpoint/2010/main" val="96515474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logo&#10;&#10;AI-generated content may be incorrect.">
            <a:extLst>
              <a:ext uri="{FF2B5EF4-FFF2-40B4-BE49-F238E27FC236}">
                <a16:creationId xmlns:a16="http://schemas.microsoft.com/office/drawing/2014/main" id="{E2A7ABEE-BDB0-8754-6684-256303332A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8096" y="1193746"/>
            <a:ext cx="6443383" cy="422088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E102EA-92BE-8FB2-B1DE-9EC3F0EBBE7F}"/>
              </a:ext>
            </a:extLst>
          </p:cNvPr>
          <p:cNvSpPr txBox="1"/>
          <p:nvPr/>
        </p:nvSpPr>
        <p:spPr>
          <a:xfrm>
            <a:off x="208429" y="488577"/>
            <a:ext cx="5006787" cy="11449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err="1">
                <a:solidFill>
                  <a:srgbClr val="658D26"/>
                </a:solidFill>
                <a:ea typeface="+mn-lt"/>
                <a:cs typeface="+mn-lt"/>
              </a:rPr>
              <a:t>Contexte</a:t>
            </a:r>
            <a:r>
              <a:rPr lang="en-US" sz="3600" b="1">
                <a:solidFill>
                  <a:srgbClr val="658D26"/>
                </a:solidFill>
                <a:ea typeface="+mn-lt"/>
                <a:cs typeface="+mn-lt"/>
              </a:rPr>
              <a:t> et </a:t>
            </a:r>
            <a:r>
              <a:rPr lang="en-US" sz="3600" b="1" err="1">
                <a:solidFill>
                  <a:srgbClr val="658D26"/>
                </a:solidFill>
                <a:ea typeface="+mn-lt"/>
                <a:cs typeface="+mn-lt"/>
              </a:rPr>
              <a:t>Objectifs</a:t>
            </a:r>
            <a:endParaRPr lang="en-US">
              <a:solidFill>
                <a:srgbClr val="658D26"/>
              </a:solidFill>
              <a:cs typeface="Arial"/>
            </a:endParaRPr>
          </a:p>
          <a:p>
            <a:pPr>
              <a:lnSpc>
                <a:spcPct val="90000"/>
              </a:lnSpc>
              <a:spcAft>
                <a:spcPts val="400"/>
              </a:spcAft>
            </a:pPr>
            <a:endParaRPr lang="en-US" sz="3600" b="1">
              <a:solidFill>
                <a:srgbClr val="658D26"/>
              </a:solidFill>
              <a:ea typeface="Calibri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6A23BA-3701-67BD-E138-D45914B3FEFF}"/>
              </a:ext>
            </a:extLst>
          </p:cNvPr>
          <p:cNvSpPr txBox="1"/>
          <p:nvPr/>
        </p:nvSpPr>
        <p:spPr>
          <a:xfrm>
            <a:off x="13975" y="1929820"/>
            <a:ext cx="5376351" cy="27515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Aft>
                <a:spcPts val="400"/>
              </a:spcAft>
            </a:pPr>
            <a:r>
              <a:rPr lang="en-US" sz="3200">
                <a:latin typeface="Calibri"/>
                <a:ea typeface="Calibri"/>
                <a:cs typeface="Calibri"/>
              </a:rPr>
              <a:t>Le stockage initial des données </a:t>
            </a:r>
            <a:r>
              <a:rPr lang="en-US" sz="3200" err="1">
                <a:latin typeface="Calibri"/>
                <a:ea typeface="Calibri"/>
                <a:cs typeface="Calibri"/>
              </a:rPr>
              <a:t>webscrapées</a:t>
            </a:r>
            <a:r>
              <a:rPr lang="en-US" sz="3200">
                <a:latin typeface="Calibri"/>
                <a:ea typeface="Calibri"/>
                <a:cs typeface="Calibri"/>
              </a:rPr>
              <a:t> dans MongoDB a </a:t>
            </a:r>
            <a:r>
              <a:rPr lang="en-US" sz="3200" err="1">
                <a:latin typeface="Calibri"/>
                <a:ea typeface="Calibri"/>
                <a:cs typeface="Calibri"/>
              </a:rPr>
              <a:t>rapidement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atteint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ses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limites</a:t>
            </a:r>
            <a:r>
              <a:rPr lang="en-US" sz="3200">
                <a:latin typeface="Calibri"/>
                <a:ea typeface="Calibri"/>
                <a:cs typeface="Calibri"/>
              </a:rPr>
              <a:t>, </a:t>
            </a:r>
            <a:r>
              <a:rPr lang="en-US" sz="3200" err="1">
                <a:latin typeface="Calibri"/>
                <a:ea typeface="Calibri"/>
                <a:cs typeface="Calibri"/>
              </a:rPr>
              <a:t>notamment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en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termes</a:t>
            </a:r>
            <a:r>
              <a:rPr lang="en-US" sz="3200">
                <a:latin typeface="Calibri"/>
                <a:ea typeface="Calibri"/>
                <a:cs typeface="Calibri"/>
              </a:rPr>
              <a:t> de gestion de </a:t>
            </a:r>
            <a:r>
              <a:rPr lang="en-US" sz="3200" err="1">
                <a:latin typeface="Calibri"/>
                <a:ea typeface="Calibri"/>
                <a:cs typeface="Calibri"/>
              </a:rPr>
              <a:t>fichiers</a:t>
            </a:r>
            <a:r>
              <a:rPr lang="en-US" sz="3200">
                <a:latin typeface="Calibri"/>
                <a:ea typeface="Calibri"/>
                <a:cs typeface="Calibri"/>
              </a:rPr>
              <a:t> </a:t>
            </a:r>
            <a:r>
              <a:rPr lang="en-US" sz="3200" err="1">
                <a:latin typeface="Calibri"/>
                <a:ea typeface="Calibri"/>
                <a:cs typeface="Calibri"/>
              </a:rPr>
              <a:t>volumineux</a:t>
            </a:r>
            <a:r>
              <a:rPr lang="en-US" sz="3200">
                <a:latin typeface="Calibri"/>
                <a:ea typeface="Calibri"/>
                <a:cs typeface="Calibri"/>
              </a:rPr>
              <a:t> et non </a:t>
            </a:r>
            <a:r>
              <a:rPr lang="en-US" sz="3200" err="1">
                <a:latin typeface="Calibri"/>
                <a:ea typeface="Calibri"/>
                <a:cs typeface="Calibri"/>
              </a:rPr>
              <a:t>structurés</a:t>
            </a:r>
            <a:r>
              <a:rPr lang="en-US" sz="3200">
                <a:latin typeface="Calibri"/>
                <a:ea typeface="Calibri"/>
                <a:cs typeface="Calibri"/>
              </a:rPr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1551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ce réservé du contenu 17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0A86D2E7-C0EC-17B5-0F70-EF32B3DE3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208" y="1013"/>
            <a:ext cx="11418790" cy="5980204"/>
          </a:xfrm>
        </p:spPr>
      </p:pic>
    </p:spTree>
    <p:extLst>
      <p:ext uri="{BB962C8B-B14F-4D97-AF65-F5344CB8AC3E}">
        <p14:creationId xmlns:p14="http://schemas.microsoft.com/office/powerpoint/2010/main" val="321787799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DB67D-13A3-E6D2-54DE-3DB518480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A3F3A9-8723-FA5B-D47C-EF33DE35A2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cs typeface="Arial"/>
              </a:rPr>
              <a:t>Résultats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E45100D-24C0-FF3C-DDDE-890615673F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598749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FE4974-4893-DECE-EF9B-F8E3E3EA4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03492"/>
            <a:ext cx="7270316" cy="575939"/>
          </a:xfrm>
        </p:spPr>
        <p:txBody>
          <a:bodyPr/>
          <a:lstStyle/>
          <a:p>
            <a:r>
              <a:rPr lang="fr-FR">
                <a:cs typeface="Arial"/>
              </a:rPr>
              <a:t>Démonstration du web scraping</a:t>
            </a:r>
            <a:endParaRPr lang="fr-FR"/>
          </a:p>
        </p:txBody>
      </p:sp>
      <p:pic>
        <p:nvPicPr>
          <p:cNvPr id="4" name="2025-04-21 14-54-28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C3A0EA0B-2CB7-A284-9F45-D25FEB351B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7529" y="1009390"/>
            <a:ext cx="9367380" cy="521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60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7D6332-F5DA-E389-0467-AF6F2B3A4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91" y="368318"/>
            <a:ext cx="11184854" cy="469017"/>
          </a:xfrm>
        </p:spPr>
        <p:txBody>
          <a:bodyPr>
            <a:normAutofit/>
          </a:bodyPr>
          <a:lstStyle/>
          <a:p>
            <a:r>
              <a:rPr lang="fr-FR">
                <a:cs typeface="Arial"/>
              </a:rPr>
              <a:t>Monitoring</a:t>
            </a:r>
          </a:p>
        </p:txBody>
      </p:sp>
      <p:pic>
        <p:nvPicPr>
          <p:cNvPr id="6" name="Espace réservé du contenu 5" descr="Une image contenant texte, capture d’écran, diagramm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7A27A82B-8A8B-A4FA-F144-65110A90A896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676275" y="1056565"/>
            <a:ext cx="11054080" cy="5017176"/>
          </a:xfrm>
        </p:spPr>
      </p:pic>
    </p:spTree>
    <p:extLst>
      <p:ext uri="{BB962C8B-B14F-4D97-AF65-F5344CB8AC3E}">
        <p14:creationId xmlns:p14="http://schemas.microsoft.com/office/powerpoint/2010/main" val="141268662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265E8-7ABE-6AF0-8FE0-E75C103B8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2">
            <a:extLst>
              <a:ext uri="{FF2B5EF4-FFF2-40B4-BE49-F238E27FC236}">
                <a16:creationId xmlns:a16="http://schemas.microsoft.com/office/drawing/2014/main" id="{97450B21-814A-09C8-C4BE-65A79260DF97}"/>
              </a:ext>
            </a:extLst>
          </p:cNvPr>
          <p:cNvSpPr txBox="1">
            <a:spLocks/>
          </p:cNvSpPr>
          <p:nvPr/>
        </p:nvSpPr>
        <p:spPr>
          <a:xfrm>
            <a:off x="319591" y="368318"/>
            <a:ext cx="11184854" cy="46901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rgbClr val="658D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Monitoring</a:t>
            </a:r>
            <a:endParaRPr lang="fr-FR" b="0">
              <a:solidFill>
                <a:srgbClr val="000000"/>
              </a:solidFill>
            </a:endParaRPr>
          </a:p>
          <a:p>
            <a:endParaRPr lang="fr-FR">
              <a:cs typeface="Arial"/>
            </a:endParaRPr>
          </a:p>
        </p:txBody>
      </p:sp>
      <p:pic>
        <p:nvPicPr>
          <p:cNvPr id="3" name="Image 2" descr="Une image contenant texte, capture d’écran, diagramme, logiciel&#10;&#10;Le contenu généré par l’IA peut être incorrect.">
            <a:extLst>
              <a:ext uri="{FF2B5EF4-FFF2-40B4-BE49-F238E27FC236}">
                <a16:creationId xmlns:a16="http://schemas.microsoft.com/office/drawing/2014/main" id="{872823EB-03CD-D498-381C-C8D2A6C7B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39" y="1017270"/>
            <a:ext cx="11645900" cy="525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502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17AD8-9E69-832F-CF07-E585A736E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0485-0DBD-0C40-9ED8-F759978005F6}"/>
              </a:ext>
            </a:extLst>
          </p:cNvPr>
          <p:cNvSpPr txBox="1">
            <a:spLocks/>
          </p:cNvSpPr>
          <p:nvPr/>
        </p:nvSpPr>
        <p:spPr>
          <a:xfrm>
            <a:off x="1316158" y="1197359"/>
            <a:ext cx="6714435" cy="522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750" b="1" u="sng">
                <a:solidFill>
                  <a:srgbClr val="658D26"/>
                </a:solidFill>
                <a:latin typeface="Arial"/>
                <a:cs typeface="Arial"/>
              </a:rPr>
              <a:t>Méthode QQOQCCP</a:t>
            </a:r>
            <a:r>
              <a:rPr lang="fr-FR" sz="2750" b="1">
                <a:solidFill>
                  <a:srgbClr val="658D26"/>
                </a:solidFill>
                <a:latin typeface="Arial"/>
                <a:cs typeface="Arial"/>
              </a:rPr>
              <a:t> ?</a:t>
            </a:r>
            <a:endParaRPr lang="en-US" sz="2750" b="1">
              <a:solidFill>
                <a:srgbClr val="658D26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504F37-3932-6049-ECEB-171840194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80469" y="734991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16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841917A-7015-9CD5-3AFC-9C7BD5A2BC88}"/>
              </a:ext>
            </a:extLst>
          </p:cNvPr>
          <p:cNvSpPr txBox="1">
            <a:spLocks/>
          </p:cNvSpPr>
          <p:nvPr/>
        </p:nvSpPr>
        <p:spPr>
          <a:xfrm>
            <a:off x="4516371" y="504084"/>
            <a:ext cx="3190048" cy="45295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350" b="1" u="sng">
                <a:solidFill>
                  <a:srgbClr val="60249E"/>
                </a:solidFill>
                <a:latin typeface="Arial"/>
                <a:cs typeface="Arial"/>
              </a:rPr>
              <a:t>Contexte et Objectifs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2B3BBB7-86CB-9ACA-FEF6-8567B0F2591F}"/>
              </a:ext>
            </a:extLst>
          </p:cNvPr>
          <p:cNvSpPr txBox="1">
            <a:spLocks/>
          </p:cNvSpPr>
          <p:nvPr/>
        </p:nvSpPr>
        <p:spPr>
          <a:xfrm>
            <a:off x="8030779" y="1193713"/>
            <a:ext cx="4318000" cy="5117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marL="0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76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51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27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02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878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454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29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05" algn="l" defTabSz="1219151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750" b="1" u="sng">
                <a:solidFill>
                  <a:srgbClr val="658D26"/>
                </a:solidFill>
                <a:latin typeface="Arial"/>
                <a:cs typeface="Arial"/>
              </a:rPr>
              <a:t>SMART</a:t>
            </a:r>
            <a:endParaRPr lang="en-US" sz="2750" u="sng">
              <a:latin typeface="Arial"/>
              <a:cs typeface="Arial"/>
            </a:endParaRPr>
          </a:p>
        </p:txBody>
      </p:sp>
      <p:pic>
        <p:nvPicPr>
          <p:cNvPr id="6" name="Image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A336D445-9C65-B9B1-0E2A-FD6C90CF9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666" y="1992612"/>
            <a:ext cx="4435236" cy="4020333"/>
          </a:xfrm>
          <a:prstGeom prst="rect">
            <a:avLst/>
          </a:prstGeo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EB3320E4-181E-45A2-2100-6ABEC7DEA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965" y="1990297"/>
            <a:ext cx="4854518" cy="423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850082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F47C7-57BF-B59F-2B49-978B7970F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DC47B8-43A3-9B65-90B2-06EE456D0B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cs typeface="Arial"/>
              </a:rPr>
              <a:t>Etapes futures</a:t>
            </a:r>
          </a:p>
        </p:txBody>
      </p:sp>
    </p:spTree>
    <p:extLst>
      <p:ext uri="{BB962C8B-B14F-4D97-AF65-F5344CB8AC3E}">
        <p14:creationId xmlns:p14="http://schemas.microsoft.com/office/powerpoint/2010/main" val="3204201593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23935871-33CF-9B80-15E4-F5ABB3C70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5479" y="2927"/>
            <a:ext cx="6346521" cy="3209159"/>
          </a:xfrm>
          <a:prstGeom prst="rect">
            <a:avLst/>
          </a:prstGeom>
        </p:spPr>
      </p:pic>
      <p:pic>
        <p:nvPicPr>
          <p:cNvPr id="5" name="Graphique 4">
            <a:extLst>
              <a:ext uri="{FF2B5EF4-FFF2-40B4-BE49-F238E27FC236}">
                <a16:creationId xmlns:a16="http://schemas.microsoft.com/office/drawing/2014/main" id="{37E55A38-46FC-5B51-B1B0-A1CA98F8B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5479" y="3104393"/>
            <a:ext cx="6346520" cy="3060475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3BC9689-C545-ABEF-15AD-2730EA5C72E9}"/>
              </a:ext>
            </a:extLst>
          </p:cNvPr>
          <p:cNvSpPr txBox="1">
            <a:spLocks/>
          </p:cNvSpPr>
          <p:nvPr/>
        </p:nvSpPr>
        <p:spPr>
          <a:xfrm>
            <a:off x="237472" y="1702233"/>
            <a:ext cx="5621056" cy="14005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algn="ctr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6000" b="1" kern="1200">
                <a:solidFill>
                  <a:srgbClr val="658D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fr-FR" sz="5000" i="1" u="sng">
                <a:cs typeface="Arial"/>
              </a:rPr>
              <a:t>Sprint 1:</a:t>
            </a:r>
            <a:r>
              <a:rPr lang="fr-FR" sz="5000">
                <a:cs typeface="Arial"/>
              </a:rPr>
              <a:t> </a:t>
            </a:r>
            <a:r>
              <a:rPr lang="fr-FR" sz="3200">
                <a:cs typeface="Arial"/>
              </a:rPr>
              <a:t>(3 Semaines)</a:t>
            </a:r>
            <a:endParaRPr lang="fr-FR">
              <a:cs typeface="Arial"/>
            </a:endParaRPr>
          </a:p>
          <a:p>
            <a:pPr algn="l">
              <a:lnSpc>
                <a:spcPct val="100000"/>
              </a:lnSpc>
            </a:pPr>
            <a:r>
              <a:rPr lang="fr-FR" sz="3200">
                <a:cs typeface="Arial"/>
              </a:rPr>
              <a:t>Traitement avancé des données et</a:t>
            </a:r>
            <a:r>
              <a:rPr lang="fr-FR" sz="3600">
                <a:cs typeface="Arial"/>
              </a:rPr>
              <a:t> </a:t>
            </a:r>
            <a:r>
              <a:rPr lang="fr-FR" sz="3200">
                <a:cs typeface="Arial"/>
              </a:rPr>
              <a:t>automatisation</a:t>
            </a:r>
            <a:r>
              <a:rPr lang="fr-FR" sz="3600">
                <a:cs typeface="Arial"/>
              </a:rPr>
              <a:t> </a:t>
            </a:r>
          </a:p>
          <a:p>
            <a:pPr algn="l">
              <a:lnSpc>
                <a:spcPct val="100000"/>
              </a:lnSpc>
            </a:pPr>
            <a:endParaRPr lang="fr-FR" sz="3200">
              <a:cs typeface="Arial"/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9B883D7-B41B-F7B4-4866-5A77DB73C56A}"/>
              </a:ext>
            </a:extLst>
          </p:cNvPr>
          <p:cNvSpPr txBox="1">
            <a:spLocks/>
          </p:cNvSpPr>
          <p:nvPr/>
        </p:nvSpPr>
        <p:spPr>
          <a:xfrm>
            <a:off x="122651" y="3685520"/>
            <a:ext cx="5850699" cy="1912046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marL="0" algn="ctr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6000" b="1" kern="1200">
                <a:solidFill>
                  <a:srgbClr val="658D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fr-FR" sz="5000" i="1" u="sng">
                <a:cs typeface="Arial"/>
              </a:rPr>
              <a:t>Sprint 2:</a:t>
            </a:r>
            <a:r>
              <a:rPr lang="fr-FR" sz="3200">
                <a:cs typeface="Arial"/>
              </a:rPr>
              <a:t> (3 Semaines)</a:t>
            </a:r>
          </a:p>
          <a:p>
            <a:pPr algn="l">
              <a:lnSpc>
                <a:spcPct val="100000"/>
              </a:lnSpc>
            </a:pPr>
            <a:r>
              <a:rPr lang="fr-FR" sz="3200">
                <a:cs typeface="Arial"/>
              </a:rPr>
              <a:t>Modélisation et </a:t>
            </a:r>
            <a:r>
              <a:rPr lang="fr-FR" sz="2800">
                <a:cs typeface="Arial"/>
              </a:rPr>
              <a:t>optimisation IA </a:t>
            </a:r>
          </a:p>
          <a:p>
            <a:pPr algn="l">
              <a:lnSpc>
                <a:spcPct val="100000"/>
              </a:lnSpc>
            </a:pPr>
            <a:endParaRPr lang="fr-FR" sz="32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7281501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24EAC2E1-F07D-71B2-13D4-AC7FB2E50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426" y="81643"/>
            <a:ext cx="9437577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54279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DCE65C-350F-A703-AB37-F8E2B006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6"/>
            <a:ext cx="3683000" cy="1171203"/>
          </a:xfrm>
        </p:spPr>
        <p:txBody>
          <a:bodyPr/>
          <a:lstStyle/>
          <a:p>
            <a:r>
              <a:rPr lang="fr-FR">
                <a:cs typeface="Arial"/>
              </a:rPr>
              <a:t>Processus de parallélisation</a:t>
            </a:r>
            <a:endParaRPr lang="fr-FR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6034A41D-E8B9-480E-8410-1189E1728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8835" y="-317363"/>
            <a:ext cx="6652930" cy="6746240"/>
          </a:xfr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19CB640-0F84-1835-09D9-B62090B3706F}"/>
              </a:ext>
            </a:extLst>
          </p:cNvPr>
          <p:cNvSpPr txBox="1"/>
          <p:nvPr/>
        </p:nvSpPr>
        <p:spPr>
          <a:xfrm>
            <a:off x="461158" y="1712523"/>
            <a:ext cx="3791368" cy="41837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Aft>
                <a:spcPts val="400"/>
              </a:spcAft>
            </a:pPr>
            <a:r>
              <a:rPr lang="fr-FR" sz="2400">
                <a:cs typeface="Arial"/>
              </a:rPr>
              <a:t>Pour permettre au projet de mieux évoluer, il est indispensable de mettre en place un système de gestion de tâches.</a:t>
            </a:r>
          </a:p>
          <a:p>
            <a:pPr>
              <a:lnSpc>
                <a:spcPct val="90000"/>
              </a:lnSpc>
              <a:spcAft>
                <a:spcPts val="400"/>
              </a:spcAft>
            </a:pPr>
            <a:endParaRPr lang="fr-FR" sz="2400">
              <a:cs typeface="Arial"/>
            </a:endParaRPr>
          </a:p>
          <a:p>
            <a:pPr>
              <a:lnSpc>
                <a:spcPct val="90000"/>
              </a:lnSpc>
              <a:spcAft>
                <a:spcPts val="400"/>
              </a:spcAft>
            </a:pPr>
            <a:r>
              <a:rPr lang="fr-FR" sz="2400">
                <a:cs typeface="Arial"/>
              </a:rPr>
              <a:t>Nous avons choisi </a:t>
            </a:r>
            <a:r>
              <a:rPr lang="fr-FR" sz="2400" err="1">
                <a:cs typeface="Arial"/>
              </a:rPr>
              <a:t>Celery</a:t>
            </a:r>
            <a:r>
              <a:rPr lang="fr-FR" sz="2400">
                <a:cs typeface="Arial"/>
              </a:rPr>
              <a:t>  de gérer des taches asynchrones. Il permet aussi d'augmenter les performances en utilisant plusieurs machines.</a:t>
            </a:r>
          </a:p>
        </p:txBody>
      </p:sp>
    </p:spTree>
    <p:extLst>
      <p:ext uri="{BB962C8B-B14F-4D97-AF65-F5344CB8AC3E}">
        <p14:creationId xmlns:p14="http://schemas.microsoft.com/office/powerpoint/2010/main" val="2503201785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DDF1FB-AD61-2D7F-9F48-79DCC97A0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3445" y="428753"/>
            <a:ext cx="4765110" cy="722076"/>
          </a:xfrm>
        </p:spPr>
        <p:txBody>
          <a:bodyPr>
            <a:noAutofit/>
          </a:bodyPr>
          <a:lstStyle/>
          <a:p>
            <a:r>
              <a:rPr lang="fr-FR" sz="4000">
                <a:cs typeface="Arial"/>
              </a:rPr>
              <a:t>Conteneurs docker</a:t>
            </a:r>
            <a:endParaRPr lang="fr-FR" sz="400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41B7679A-113A-2BD4-09B7-EEB7836664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30976" y="1025569"/>
            <a:ext cx="8387226" cy="4809994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40B287F-64A5-522C-FD70-A0E7021D16B8}"/>
              </a:ext>
            </a:extLst>
          </p:cNvPr>
          <p:cNvSpPr txBox="1"/>
          <p:nvPr/>
        </p:nvSpPr>
        <p:spPr>
          <a:xfrm>
            <a:off x="461158" y="1712523"/>
            <a:ext cx="3791368" cy="41837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Aft>
                <a:spcPts val="400"/>
              </a:spcAft>
            </a:pPr>
            <a:r>
              <a:rPr lang="fr-FR" sz="2400">
                <a:cs typeface="Arial"/>
              </a:rPr>
              <a:t>Les conteneurs sont des outils puissants permettant de faciliter le déploiement d'une application.</a:t>
            </a:r>
          </a:p>
          <a:p>
            <a:pPr>
              <a:lnSpc>
                <a:spcPct val="90000"/>
              </a:lnSpc>
              <a:spcAft>
                <a:spcPts val="400"/>
              </a:spcAft>
            </a:pPr>
            <a:endParaRPr lang="fr-FR" sz="2400">
              <a:cs typeface="Arial"/>
            </a:endParaRPr>
          </a:p>
          <a:p>
            <a:pPr>
              <a:lnSpc>
                <a:spcPct val="90000"/>
              </a:lnSpc>
              <a:spcAft>
                <a:spcPts val="400"/>
              </a:spcAft>
            </a:pPr>
            <a:r>
              <a:rPr lang="fr-FR" sz="2400">
                <a:cs typeface="Arial"/>
              </a:rPr>
              <a:t>Ils permettre de reproduire les mêmes paramètres d'exécution de manière simple et sans perte de temps sur plusieurs machines</a:t>
            </a:r>
          </a:p>
        </p:txBody>
      </p:sp>
    </p:spTree>
    <p:extLst>
      <p:ext uri="{BB962C8B-B14F-4D97-AF65-F5344CB8AC3E}">
        <p14:creationId xmlns:p14="http://schemas.microsoft.com/office/powerpoint/2010/main" val="3115760681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A01FF1-0D41-E851-A8D6-39AFF18A6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675" y="2838186"/>
            <a:ext cx="11049000" cy="1181363"/>
          </a:xfrm>
        </p:spPr>
        <p:txBody>
          <a:bodyPr>
            <a:normAutofit/>
          </a:bodyPr>
          <a:lstStyle/>
          <a:p>
            <a:r>
              <a:rPr lang="fr-FR" sz="6000">
                <a:cs typeface="Arial"/>
              </a:rPr>
              <a:t>Merci pour votre attention</a:t>
            </a:r>
            <a:endParaRPr lang="fr-FR" sz="6000"/>
          </a:p>
        </p:txBody>
      </p:sp>
    </p:spTree>
    <p:extLst>
      <p:ext uri="{BB962C8B-B14F-4D97-AF65-F5344CB8AC3E}">
        <p14:creationId xmlns:p14="http://schemas.microsoft.com/office/powerpoint/2010/main" val="337050062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5B54D6-0BE5-AB97-09F0-2811149A52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cs typeface="Arial"/>
              </a:rPr>
              <a:t>Recherche et documentation</a:t>
            </a:r>
          </a:p>
        </p:txBody>
      </p:sp>
    </p:spTree>
    <p:extLst>
      <p:ext uri="{BB962C8B-B14F-4D97-AF65-F5344CB8AC3E}">
        <p14:creationId xmlns:p14="http://schemas.microsoft.com/office/powerpoint/2010/main" val="413345645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Une image contenant texte,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0DC26F88-AAA0-E518-E91E-42735A0B9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3218" y="-4717"/>
            <a:ext cx="12197707" cy="7307020"/>
          </a:xfrm>
        </p:spPr>
      </p:pic>
    </p:spTree>
    <p:extLst>
      <p:ext uri="{BB962C8B-B14F-4D97-AF65-F5344CB8AC3E}">
        <p14:creationId xmlns:p14="http://schemas.microsoft.com/office/powerpoint/2010/main" val="378843592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B29A488E-1352-CF06-0292-E9E749B8F2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40" b="13842"/>
          <a:stretch/>
        </p:blipFill>
        <p:spPr bwMode="auto">
          <a:xfrm>
            <a:off x="-299156" y="242542"/>
            <a:ext cx="12491156" cy="56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30199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A52BAB97-6191-9278-36C5-16DA00926553}"/>
              </a:ext>
            </a:extLst>
          </p:cNvPr>
          <p:cNvGrpSpPr/>
          <p:nvPr/>
        </p:nvGrpSpPr>
        <p:grpSpPr>
          <a:xfrm>
            <a:off x="-449" y="0"/>
            <a:ext cx="5682148" cy="6172200"/>
            <a:chOff x="409126" y="228600"/>
            <a:chExt cx="5682148" cy="6172200"/>
          </a:xfrm>
        </p:grpSpPr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F57BFEF1-22CE-7924-6818-21F4B99C58CF}"/>
                </a:ext>
              </a:extLst>
            </p:cNvPr>
            <p:cNvGrpSpPr/>
            <p:nvPr/>
          </p:nvGrpSpPr>
          <p:grpSpPr>
            <a:xfrm>
              <a:off x="409126" y="228600"/>
              <a:ext cx="5682148" cy="6172200"/>
              <a:chOff x="409126" y="228600"/>
              <a:chExt cx="5682148" cy="6172200"/>
            </a:xfrm>
          </p:grpSpPr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BC124065-E885-06CF-50C7-EA228532CA39}"/>
                  </a:ext>
                </a:extLst>
              </p:cNvPr>
              <p:cNvGrpSpPr/>
              <p:nvPr/>
            </p:nvGrpSpPr>
            <p:grpSpPr>
              <a:xfrm>
                <a:off x="409126" y="228600"/>
                <a:ext cx="5682148" cy="6172200"/>
                <a:chOff x="523426" y="228600"/>
                <a:chExt cx="5682148" cy="6172200"/>
              </a:xfrm>
            </p:grpSpPr>
            <p:grpSp>
              <p:nvGrpSpPr>
                <p:cNvPr id="10" name="Groupe 9">
                  <a:extLst>
                    <a:ext uri="{FF2B5EF4-FFF2-40B4-BE49-F238E27FC236}">
                      <a16:creationId xmlns:a16="http://schemas.microsoft.com/office/drawing/2014/main" id="{A7BCBE2C-B182-4F33-49C3-8EA3634623F6}"/>
                    </a:ext>
                  </a:extLst>
                </p:cNvPr>
                <p:cNvGrpSpPr/>
                <p:nvPr/>
              </p:nvGrpSpPr>
              <p:grpSpPr>
                <a:xfrm>
                  <a:off x="523426" y="228600"/>
                  <a:ext cx="5682148" cy="6172200"/>
                  <a:chOff x="-449" y="0"/>
                  <a:chExt cx="5682148" cy="6172200"/>
                </a:xfrm>
              </p:grpSpPr>
              <p:pic>
                <p:nvPicPr>
                  <p:cNvPr id="6" name="Image 5" descr="Une image contenant texte, capture d’écran, Police, cercle&#10;&#10;Le contenu généré par l’IA peut être incorrect.">
                    <a:extLst>
                      <a:ext uri="{FF2B5EF4-FFF2-40B4-BE49-F238E27FC236}">
                        <a16:creationId xmlns:a16="http://schemas.microsoft.com/office/drawing/2014/main" id="{9217974C-F281-A14E-5331-5A50176AF6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rcRect l="-91" r="-168" b="10000"/>
                  <a:stretch/>
                </p:blipFill>
                <p:spPr>
                  <a:xfrm>
                    <a:off x="-449" y="0"/>
                    <a:ext cx="5682148" cy="6172200"/>
                  </a:xfrm>
                  <a:prstGeom prst="rect">
                    <a:avLst/>
                  </a:prstGeom>
                </p:spPr>
              </p:pic>
              <p:pic>
                <p:nvPicPr>
                  <p:cNvPr id="9" name="Image 8" descr="Une image contenant logo, symbole, Police, texte&#10;&#10;Le contenu généré par l’IA peut être incorrect.">
                    <a:extLst>
                      <a:ext uri="{FF2B5EF4-FFF2-40B4-BE49-F238E27FC236}">
                        <a16:creationId xmlns:a16="http://schemas.microsoft.com/office/drawing/2014/main" id="{D1930E11-D588-D86D-D5EF-2FA28103EED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871538" y="4900613"/>
                    <a:ext cx="742950" cy="74295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8" name="Image 7" descr="Une image contenant logo, Graphique, clipart, symbole&#10;&#10;Le contenu généré par l’IA peut être incorrect.">
                  <a:extLst>
                    <a:ext uri="{FF2B5EF4-FFF2-40B4-BE49-F238E27FC236}">
                      <a16:creationId xmlns:a16="http://schemas.microsoft.com/office/drawing/2014/main" id="{0A2C2C7D-F47C-2B86-E617-984C0FF3F7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95413" y="1538288"/>
                  <a:ext cx="800100" cy="828675"/>
                </a:xfrm>
                <a:prstGeom prst="rect">
                  <a:avLst/>
                </a:prstGeom>
              </p:spPr>
            </p:pic>
          </p:grpSp>
          <p:pic>
            <p:nvPicPr>
              <p:cNvPr id="12" name="Image 11" descr="Une image contenant Graphique, logo, symbole, cercle&#10;&#10;Le contenu généré par l’IA peut être incorrect.">
                <a:extLst>
                  <a:ext uri="{FF2B5EF4-FFF2-40B4-BE49-F238E27FC236}">
                    <a16:creationId xmlns:a16="http://schemas.microsoft.com/office/drawing/2014/main" id="{B946D914-E736-95CE-A166-5A0CC29F3F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6825" y="2733675"/>
                <a:ext cx="790575" cy="790575"/>
              </a:xfrm>
              <a:prstGeom prst="rect">
                <a:avLst/>
              </a:prstGeom>
            </p:spPr>
          </p:pic>
        </p:grpSp>
        <p:pic>
          <p:nvPicPr>
            <p:cNvPr id="15" name="Image 14" descr="Une image contenant vert, créativité&#10;&#10;Le contenu généré par l’IA peut être incorrect.">
              <a:extLst>
                <a:ext uri="{FF2B5EF4-FFF2-40B4-BE49-F238E27FC236}">
                  <a16:creationId xmlns:a16="http://schemas.microsoft.com/office/drawing/2014/main" id="{C8589695-0D27-952C-9B87-FBF5A233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62063" y="3900488"/>
              <a:ext cx="809625" cy="809625"/>
            </a:xfrm>
            <a:prstGeom prst="rect">
              <a:avLst/>
            </a:prstGeom>
          </p:spPr>
        </p:pic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3C84D5BB-7C45-A868-5B77-73723B4A626F}"/>
              </a:ext>
            </a:extLst>
          </p:cNvPr>
          <p:cNvSpPr txBox="1"/>
          <p:nvPr/>
        </p:nvSpPr>
        <p:spPr>
          <a:xfrm>
            <a:off x="6098011" y="1825832"/>
            <a:ext cx="5217508" cy="1643527"/>
          </a:xfrm>
          <a:prstGeom prst="rect">
            <a:avLst/>
          </a:prstGeom>
          <a:noFill/>
          <a:ln w="5715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Aft>
                <a:spcPts val="400"/>
              </a:spcAft>
            </a:pPr>
            <a:r>
              <a:rPr lang="fr-FR" sz="2800" b="1">
                <a:cs typeface="Arial"/>
              </a:rPr>
              <a:t>L'utilisation d'outils populaires garantit une haute qualité pour notre solution et facilite la collaboration.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304256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D5E03-E570-4231-4BF7-56BFD9168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C85894-26DC-1872-550A-654A88D23F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cs typeface="Arial"/>
              </a:rPr>
              <a:t>Planning prévisionnel</a:t>
            </a:r>
            <a:endParaRPr lang="fr-FR" err="1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526ACCF-3570-FDD7-B98A-F4508DE8DE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804007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6" name="Title 2">
            <a:extLst>
              <a:ext uri="{FF2B5EF4-FFF2-40B4-BE49-F238E27FC236}">
                <a16:creationId xmlns:a16="http://schemas.microsoft.com/office/drawing/2014/main" id="{D75BCF2A-E3CA-681C-2C71-B27FEDAF2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6"/>
            <a:ext cx="5334000" cy="590076"/>
          </a:xfrm>
        </p:spPr>
        <p:txBody>
          <a:bodyPr>
            <a:normAutofit fontScale="90000"/>
          </a:bodyPr>
          <a:lstStyle/>
          <a:p>
            <a:r>
              <a:rPr lang="en-US"/>
              <a:t>Méthode Agile</a:t>
            </a:r>
            <a:br>
              <a:rPr lang="en-US"/>
            </a:br>
            <a:endParaRPr lang="en-US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FC26FBF4-E04F-3D83-0600-D6FC9E6E400A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20"/>
          <a:stretch/>
        </p:blipFill>
        <p:spPr bwMode="auto">
          <a:xfrm>
            <a:off x="172558" y="1331422"/>
            <a:ext cx="5755802" cy="4163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 descr="Une image contenant texte, capture d’écran, Police, diagramme&#10;&#10;Le contenu généré par l’IA peut être incorrect.">
            <a:extLst>
              <a:ext uri="{FF2B5EF4-FFF2-40B4-BE49-F238E27FC236}">
                <a16:creationId xmlns:a16="http://schemas.microsoft.com/office/drawing/2014/main" id="{35F6DE3C-5D9B-5739-8863-B582F32AA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552" y="1516238"/>
            <a:ext cx="6133465" cy="397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7376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XC">
  <a:themeElements>
    <a:clrScheme name="DXC New Brand Palette">
      <a:dk1>
        <a:srgbClr val="000000"/>
      </a:dk1>
      <a:lt1>
        <a:srgbClr val="FFFFFF"/>
      </a:lt1>
      <a:dk2>
        <a:srgbClr val="D9D9D6"/>
      </a:dk2>
      <a:lt2>
        <a:srgbClr val="FFCD00"/>
      </a:lt2>
      <a:accent1>
        <a:srgbClr val="5F249F"/>
      </a:accent1>
      <a:accent2>
        <a:srgbClr val="00968F"/>
      </a:accent2>
      <a:accent3>
        <a:srgbClr val="00A3E1"/>
      </a:accent3>
      <a:accent4>
        <a:srgbClr val="006975"/>
      </a:accent4>
      <a:accent5>
        <a:srgbClr val="6CC24A"/>
      </a:accent5>
      <a:accent6>
        <a:srgbClr val="ED9B33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spcAft>
            <a:spcPts val="400"/>
          </a:spcAft>
          <a:defRPr sz="2000" dirty="0"/>
        </a:defPPr>
      </a:lstStyle>
    </a:txDef>
  </a:objectDefaults>
  <a:extraClrSchemeLst/>
  <a:custClrLst>
    <a:custClr name="DXC Bright Purple">
      <a:srgbClr val="5F249F"/>
    </a:custClr>
    <a:custClr name="White">
      <a:srgbClr val="FFFFFF"/>
    </a:custClr>
    <a:custClr name="DXC Light Gray">
      <a:srgbClr val="D9D9D6"/>
    </a:custClr>
    <a:custClr name="DXC Medium Gray">
      <a:srgbClr val="969696"/>
    </a:custClr>
    <a:custClr name="DXC Dark Gray">
      <a:srgbClr val="63666A"/>
    </a:custClr>
    <a:custClr name="Black">
      <a:srgbClr val="000000"/>
    </a:custClr>
    <a:custClr name="DXC Bright Teal">
      <a:srgbClr val="00968F"/>
    </a:custClr>
    <a:custClr name="DXC Blue">
      <a:srgbClr val="00A3E1"/>
    </a:custClr>
    <a:custClr name="DXC Dark Teal">
      <a:srgbClr val="006975"/>
    </a:custClr>
    <a:custClr name="DXC Green">
      <a:srgbClr val="6CC24A"/>
    </a:custClr>
    <a:custClr name="DXC Orange">
      <a:srgbClr val="ED9B33"/>
    </a:custClr>
    <a:custClr name="DXC Gold">
      <a:srgbClr val="FFCD00"/>
    </a:custClr>
    <a:custClr name="DXC Dark Purple">
      <a:srgbClr val="330072"/>
    </a:custClr>
    <a:custClr name="DXC Yellow">
      <a:srgbClr val="F9F048"/>
    </a:custClr>
  </a:custClrLst>
  <a:extLst>
    <a:ext uri="{05A4C25C-085E-4340-85A3-A5531E510DB2}">
      <thm15:themeFamily xmlns:thm15="http://schemas.microsoft.com/office/thememl/2012/main" name="SP_6075a-22 DXC Presentation Template_Jan 2023 (002)  -  Read-Only" id="{0B6AA18C-9E39-4B59-B772-FF1283846709}" vid="{D9FCE618-5913-4605-8097-D235D066323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AD7792A3CFC6448F1A943967552374" ma:contentTypeVersion="3" ma:contentTypeDescription="Crée un document." ma:contentTypeScope="" ma:versionID="5779d344808b436dd0596040f9a0573b">
  <xsd:schema xmlns:xsd="http://www.w3.org/2001/XMLSchema" xmlns:xs="http://www.w3.org/2001/XMLSchema" xmlns:p="http://schemas.microsoft.com/office/2006/metadata/properties" xmlns:ns2="b8b06daf-f108-4d88-ab5c-144e5eb28b5e" targetNamespace="http://schemas.microsoft.com/office/2006/metadata/properties" ma:root="true" ma:fieldsID="19cc87d0088387aa124af1c282872061" ns2:_="">
    <xsd:import namespace="b8b06daf-f108-4d88-ab5c-144e5eb28b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b06daf-f108-4d88-ab5c-144e5eb28b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32549B-BFF0-4896-8D79-E8B98E479002}"/>
</file>

<file path=customXml/itemProps2.xml><?xml version="1.0" encoding="utf-8"?>
<ds:datastoreItem xmlns:ds="http://schemas.openxmlformats.org/officeDocument/2006/customXml" ds:itemID="{C6EAC82F-08C2-4C88-A71A-6062A444BA44}"/>
</file>

<file path=customXml/itemProps3.xml><?xml version="1.0" encoding="utf-8"?>
<ds:datastoreItem xmlns:ds="http://schemas.openxmlformats.org/officeDocument/2006/customXml" ds:itemID="{63EA3C8F-63F0-4BC4-8587-1A754B1782FF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35</Slides>
  <Notes>3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6" baseType="lpstr">
      <vt:lpstr>DXC</vt:lpstr>
      <vt:lpstr>Analyse des Compétences en Data et IA via Les médias sociaux </vt:lpstr>
      <vt:lpstr>Agenda</vt:lpstr>
      <vt:lpstr>Présentation PowerPoint</vt:lpstr>
      <vt:lpstr>Recherche et documentation</vt:lpstr>
      <vt:lpstr>Présentation PowerPoint</vt:lpstr>
      <vt:lpstr>Présentation PowerPoint</vt:lpstr>
      <vt:lpstr>Présentation PowerPoint</vt:lpstr>
      <vt:lpstr>Planning prévisionnel</vt:lpstr>
      <vt:lpstr>Méthode Agile </vt:lpstr>
      <vt:lpstr>Présentation PowerPoint</vt:lpstr>
      <vt:lpstr>Présentation PowerPoint</vt:lpstr>
      <vt:lpstr>Présentation PowerPoint</vt:lpstr>
      <vt:lpstr>Etat d'avancement du projet</vt:lpstr>
      <vt:lpstr>Présentation PowerPoint</vt:lpstr>
      <vt:lpstr>Processus de collecte des données </vt:lpstr>
      <vt:lpstr>Présentation PowerPoint</vt:lpstr>
      <vt:lpstr>Processus de collecte des données</vt:lpstr>
      <vt:lpstr>Traitement et Enrichissement des Données </vt:lpstr>
      <vt:lpstr>Présentation PowerPoint</vt:lpstr>
      <vt:lpstr>modèles IA utilisés pour traiter et enrichir les données d'offres d'emploi</vt:lpstr>
      <vt:lpstr>Présentation PowerPoint</vt:lpstr>
      <vt:lpstr>Stockage des données collectees</vt:lpstr>
      <vt:lpstr>Migration du stockage mongoDB vers MinIO</vt:lpstr>
      <vt:lpstr>Présentation PowerPoint</vt:lpstr>
      <vt:lpstr>Présentation PowerPoint</vt:lpstr>
      <vt:lpstr>Résultats </vt:lpstr>
      <vt:lpstr>Démonstration du web scraping</vt:lpstr>
      <vt:lpstr>Monitoring</vt:lpstr>
      <vt:lpstr>Présentation PowerPoint</vt:lpstr>
      <vt:lpstr>Etapes futures</vt:lpstr>
      <vt:lpstr>Présentation PowerPoint</vt:lpstr>
      <vt:lpstr>Présentation PowerPoint</vt:lpstr>
      <vt:lpstr>Processus de parallélisation</vt:lpstr>
      <vt:lpstr>Conteneurs docker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Houssam Ettakifi</dc:creator>
  <cp:revision>1</cp:revision>
  <dcterms:created xsi:type="dcterms:W3CDTF">2025-04-17T19:27:32Z</dcterms:created>
  <dcterms:modified xsi:type="dcterms:W3CDTF">2025-05-21T09:38:20Z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0x010100A0AD7792A3CFC6448F1A943967552374</vt:lpwstr>
  </property>
</Properties>
</file>